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bookmarkIdSeed="2">
  <p:sldMasterIdLst>
    <p:sldMasterId id="2147483655" r:id="rId1"/>
  </p:sldMasterIdLst>
  <p:notesMasterIdLst>
    <p:notesMasterId r:id="rId8"/>
  </p:notesMasterIdLst>
  <p:handoutMasterIdLst>
    <p:handoutMasterId r:id="rId9"/>
  </p:handoutMasterIdLst>
  <p:sldIdLst>
    <p:sldId id="4663" r:id="rId2"/>
    <p:sldId id="4664" r:id="rId3"/>
    <p:sldId id="4665" r:id="rId4"/>
    <p:sldId id="4660" r:id="rId5"/>
    <p:sldId id="4658" r:id="rId6"/>
    <p:sldId id="4661" r:id="rId7"/>
  </p:sldIdLst>
  <p:sldSz cx="9144000" cy="5143500" type="screen16x9"/>
  <p:notesSz cx="9232900" cy="6934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1pPr>
    <a:lvl2pPr marL="38903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2pPr>
    <a:lvl3pPr marL="77803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3pPr>
    <a:lvl4pPr marL="116705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4pPr>
    <a:lvl5pPr marL="155607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5pPr>
    <a:lvl6pPr marL="1945103" algn="l" defTabSz="778036" rtl="0" eaLnBrk="1" latinLnBrk="0" hangingPunct="1"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6pPr>
    <a:lvl7pPr marL="2334111" algn="l" defTabSz="778036" rtl="0" eaLnBrk="1" latinLnBrk="0" hangingPunct="1"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7pPr>
    <a:lvl8pPr marL="2723127" algn="l" defTabSz="778036" rtl="0" eaLnBrk="1" latinLnBrk="0" hangingPunct="1"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8pPr>
    <a:lvl9pPr marL="3112139" algn="l" defTabSz="778036" rtl="0" eaLnBrk="1" latinLnBrk="0" hangingPunct="1">
      <a:defRPr kern="1200">
        <a:solidFill>
          <a:schemeClr val="tx1"/>
        </a:solidFill>
        <a:latin typeface="Franklin Gothic Dem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  </p:ext>
    </p:extLst>
  </p:showPr>
  <p:clrMru>
    <a:srgbClr val="FF0000"/>
    <a:srgbClr val="333333"/>
    <a:srgbClr val="00FF00"/>
    <a:srgbClr val="339933"/>
    <a:srgbClr val="9999FF"/>
    <a:srgbClr val="080808"/>
    <a:srgbClr val="4D4D4D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napVertSplitter="1" vertBarState="minimized" horzBarState="maximized">
    <p:restoredLeft sz="15573" autoAdjust="0"/>
    <p:restoredTop sz="94569" autoAdjust="0"/>
  </p:normalViewPr>
  <p:slideViewPr>
    <p:cSldViewPr>
      <p:cViewPr>
        <p:scale>
          <a:sx n="100" d="100"/>
          <a:sy n="100" d="100"/>
        </p:scale>
        <p:origin x="-952" y="-832"/>
      </p:cViewPr>
      <p:guideLst>
        <p:guide orient="horz" pos="1620"/>
        <p:guide orient="horz" pos="515"/>
        <p:guide orient="horz" pos="1284"/>
        <p:guide orient="horz" pos="2964"/>
        <p:guide orient="horz" pos="294"/>
        <p:guide orient="horz" pos="804"/>
        <p:guide pos="2880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816" y="-78"/>
      </p:cViewPr>
      <p:guideLst>
        <p:guide orient="horz" pos="2184"/>
        <p:guide pos="29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36371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292475"/>
            <a:ext cx="6769100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5345" rIns="92309" bIns="453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0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9813" y="522288"/>
            <a:ext cx="4614862" cy="259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1"/>
            </a:ext>
          </a:extLst>
        </p:spPr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2449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903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7803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6705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5607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45103" algn="l" defTabSz="77803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4111" algn="l" defTabSz="77803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3127" algn="l" defTabSz="77803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2139" algn="l" defTabSz="77803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3"/>
            <a:ext cx="9141114" cy="5137409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3" y="2317"/>
                <a:ext cx="1245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248 h 1906"/>
                <a:gd name="T4" fmla="*/ 5848 w 5740"/>
                <a:gd name="T5" fmla="*/ 1248 h 1906"/>
                <a:gd name="T6" fmla="*/ 584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550" y="1302323"/>
            <a:ext cx="7772977" cy="144120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27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035" y="2914118"/>
            <a:ext cx="6401955" cy="131450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518" y="4686654"/>
            <a:ext cx="2133023" cy="356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515" y="4689090"/>
            <a:ext cx="2895023" cy="356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519" y="4691526"/>
            <a:ext cx="2133023" cy="356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102E1-DB8E-4B14-9166-5C8BCFA92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8476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87D4E-95B1-484C-A295-C26AEDC6B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039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013" y="205887"/>
            <a:ext cx="2056535" cy="43881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523" y="205887"/>
            <a:ext cx="6033943" cy="43881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ACD39-E868-4456-AA4B-100EEC473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1189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527" y="205887"/>
            <a:ext cx="8229023" cy="43881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3EF5-AC1A-4F9C-9206-45B4C148C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7298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E2046-5541-494C-9FA4-4294C9514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15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5" y="3305144"/>
            <a:ext cx="7771534" cy="1022121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5" y="2179471"/>
            <a:ext cx="7771534" cy="1125674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033" indent="0">
              <a:buNone/>
              <a:defRPr sz="1500"/>
            </a:lvl2pPr>
            <a:lvl3pPr marL="778036" indent="0">
              <a:buNone/>
              <a:defRPr sz="1400"/>
            </a:lvl3pPr>
            <a:lvl4pPr marL="1167058" indent="0">
              <a:buNone/>
              <a:defRPr sz="1200"/>
            </a:lvl4pPr>
            <a:lvl5pPr marL="1556070" indent="0">
              <a:buNone/>
              <a:defRPr sz="1200"/>
            </a:lvl5pPr>
            <a:lvl6pPr marL="1945103" indent="0">
              <a:buNone/>
              <a:defRPr sz="1200"/>
            </a:lvl6pPr>
            <a:lvl7pPr marL="2334111" indent="0">
              <a:buNone/>
              <a:defRPr sz="1200"/>
            </a:lvl7pPr>
            <a:lvl8pPr marL="2723127" indent="0">
              <a:buNone/>
              <a:defRPr sz="1200"/>
            </a:lvl8pPr>
            <a:lvl9pPr marL="3112139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6987-D4FB-4965-AA42-3FEC0FBF3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5933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489" y="1199990"/>
            <a:ext cx="4045238" cy="33940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293" y="1199990"/>
            <a:ext cx="4045239" cy="33940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714B6-CE41-49B9-AEDB-86B7FADFF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8891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528" y="1151294"/>
            <a:ext cx="4039465" cy="47999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033" indent="0">
              <a:buNone/>
              <a:defRPr sz="1700" b="1"/>
            </a:lvl2pPr>
            <a:lvl3pPr marL="778036" indent="0">
              <a:buNone/>
              <a:defRPr sz="1500" b="1"/>
            </a:lvl3pPr>
            <a:lvl4pPr marL="1167058" indent="0">
              <a:buNone/>
              <a:defRPr sz="1400" b="1"/>
            </a:lvl4pPr>
            <a:lvl5pPr marL="1556070" indent="0">
              <a:buNone/>
              <a:defRPr sz="1400" b="1"/>
            </a:lvl5pPr>
            <a:lvl6pPr marL="1945103" indent="0">
              <a:buNone/>
              <a:defRPr sz="1400" b="1"/>
            </a:lvl6pPr>
            <a:lvl7pPr marL="2334111" indent="0">
              <a:buNone/>
              <a:defRPr sz="1400" b="1"/>
            </a:lvl7pPr>
            <a:lvl8pPr marL="2723127" indent="0">
              <a:buNone/>
              <a:defRPr sz="1400" b="1"/>
            </a:lvl8pPr>
            <a:lvl9pPr marL="3112139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28" y="1631252"/>
            <a:ext cx="4039465" cy="29628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45" y="1151294"/>
            <a:ext cx="4040909" cy="47999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033" indent="0">
              <a:buNone/>
              <a:defRPr sz="1700" b="1"/>
            </a:lvl2pPr>
            <a:lvl3pPr marL="778036" indent="0">
              <a:buNone/>
              <a:defRPr sz="1500" b="1"/>
            </a:lvl3pPr>
            <a:lvl4pPr marL="1167058" indent="0">
              <a:buNone/>
              <a:defRPr sz="1400" b="1"/>
            </a:lvl4pPr>
            <a:lvl5pPr marL="1556070" indent="0">
              <a:buNone/>
              <a:defRPr sz="1400" b="1"/>
            </a:lvl5pPr>
            <a:lvl6pPr marL="1945103" indent="0">
              <a:buNone/>
              <a:defRPr sz="1400" b="1"/>
            </a:lvl6pPr>
            <a:lvl7pPr marL="2334111" indent="0">
              <a:buNone/>
              <a:defRPr sz="1400" b="1"/>
            </a:lvl7pPr>
            <a:lvl8pPr marL="2723127" indent="0">
              <a:buNone/>
              <a:defRPr sz="1400" b="1"/>
            </a:lvl8pPr>
            <a:lvl9pPr marL="3112139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45" y="1631252"/>
            <a:ext cx="4040909" cy="29628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6BC57-D645-4EF0-A5A1-96CC0D447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6583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FE575-2B04-48CA-84C1-EB1535889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0314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F912D-47D2-4C4C-A502-7C9E3FB42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3921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31" y="204698"/>
            <a:ext cx="3007591" cy="87105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2" y="204704"/>
            <a:ext cx="5111750" cy="4389397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531" y="1075746"/>
            <a:ext cx="3007591" cy="3518339"/>
          </a:xfrm>
        </p:spPr>
        <p:txBody>
          <a:bodyPr/>
          <a:lstStyle>
            <a:lvl1pPr marL="0" indent="0">
              <a:buNone/>
              <a:defRPr sz="1200"/>
            </a:lvl1pPr>
            <a:lvl2pPr marL="389033" indent="0">
              <a:buNone/>
              <a:defRPr sz="1000"/>
            </a:lvl2pPr>
            <a:lvl3pPr marL="778036" indent="0">
              <a:buNone/>
              <a:defRPr sz="900"/>
            </a:lvl3pPr>
            <a:lvl4pPr marL="1167058" indent="0">
              <a:buNone/>
              <a:defRPr sz="800"/>
            </a:lvl4pPr>
            <a:lvl5pPr marL="1556070" indent="0">
              <a:buNone/>
              <a:defRPr sz="800"/>
            </a:lvl5pPr>
            <a:lvl6pPr marL="1945103" indent="0">
              <a:buNone/>
              <a:defRPr sz="800"/>
            </a:lvl6pPr>
            <a:lvl7pPr marL="2334111" indent="0">
              <a:buNone/>
              <a:defRPr sz="800"/>
            </a:lvl7pPr>
            <a:lvl8pPr marL="2723127" indent="0">
              <a:buNone/>
              <a:defRPr sz="800"/>
            </a:lvl8pPr>
            <a:lvl9pPr marL="311213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E19DE-BDAD-4513-8E9A-4A4FD5777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566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74" y="3599993"/>
            <a:ext cx="5486977" cy="425173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74" y="459286"/>
            <a:ext cx="5486977" cy="3085856"/>
          </a:xfrm>
        </p:spPr>
        <p:txBody>
          <a:bodyPr/>
          <a:lstStyle>
            <a:lvl1pPr marL="0" indent="0">
              <a:buNone/>
              <a:defRPr sz="2700"/>
            </a:lvl1pPr>
            <a:lvl2pPr marL="389033" indent="0">
              <a:buNone/>
              <a:defRPr sz="2400"/>
            </a:lvl2pPr>
            <a:lvl3pPr marL="778036" indent="0">
              <a:buNone/>
              <a:defRPr sz="2000"/>
            </a:lvl3pPr>
            <a:lvl4pPr marL="1167058" indent="0">
              <a:buNone/>
              <a:defRPr sz="1700"/>
            </a:lvl4pPr>
            <a:lvl5pPr marL="1556070" indent="0">
              <a:buNone/>
              <a:defRPr sz="1700"/>
            </a:lvl5pPr>
            <a:lvl6pPr marL="1945103" indent="0">
              <a:buNone/>
              <a:defRPr sz="1700"/>
            </a:lvl6pPr>
            <a:lvl7pPr marL="2334111" indent="0">
              <a:buNone/>
              <a:defRPr sz="1700"/>
            </a:lvl7pPr>
            <a:lvl8pPr marL="2723127" indent="0">
              <a:buNone/>
              <a:defRPr sz="1700"/>
            </a:lvl8pPr>
            <a:lvl9pPr marL="3112139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74" y="4025136"/>
            <a:ext cx="5486977" cy="604258"/>
          </a:xfrm>
        </p:spPr>
        <p:txBody>
          <a:bodyPr/>
          <a:lstStyle>
            <a:lvl1pPr marL="0" indent="0">
              <a:buNone/>
              <a:defRPr sz="1200"/>
            </a:lvl1pPr>
            <a:lvl2pPr marL="389033" indent="0">
              <a:buNone/>
              <a:defRPr sz="1000"/>
            </a:lvl2pPr>
            <a:lvl3pPr marL="778036" indent="0">
              <a:buNone/>
              <a:defRPr sz="900"/>
            </a:lvl3pPr>
            <a:lvl4pPr marL="1167058" indent="0">
              <a:buNone/>
              <a:defRPr sz="800"/>
            </a:lvl4pPr>
            <a:lvl5pPr marL="1556070" indent="0">
              <a:buNone/>
              <a:defRPr sz="800"/>
            </a:lvl5pPr>
            <a:lvl6pPr marL="1945103" indent="0">
              <a:buNone/>
              <a:defRPr sz="800"/>
            </a:lvl6pPr>
            <a:lvl7pPr marL="2334111" indent="0">
              <a:buNone/>
              <a:defRPr sz="800"/>
            </a:lvl7pPr>
            <a:lvl8pPr marL="2723127" indent="0">
              <a:buNone/>
              <a:defRPr sz="800"/>
            </a:lvl8pPr>
            <a:lvl9pPr marL="311213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F1EB9-4B40-4E23-A1E6-D25C5CA41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121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518" y="4689090"/>
            <a:ext cx="2133023" cy="35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0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519" y="4686654"/>
            <a:ext cx="2133023" cy="35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19D17DA8-D0CC-4AB2-82D1-03FF5D2FD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33"/>
            <a:ext cx="9141114" cy="5137409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605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605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605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58" name="Freeform 10"/>
              <p:cNvSpPr>
                <a:spLocks/>
              </p:cNvSpPr>
              <p:nvPr/>
            </p:nvSpPr>
            <p:spPr bwMode="hidden">
              <a:xfrm>
                <a:off x="4503" y="2317"/>
                <a:ext cx="1245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2605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248 h 1906"/>
                <a:gd name="T4" fmla="*/ 5848 w 5740"/>
                <a:gd name="T5" fmla="*/ 1248 h 1906"/>
                <a:gd name="T6" fmla="*/ 584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0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527" y="205887"/>
            <a:ext cx="8229023" cy="85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6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515" y="4686654"/>
            <a:ext cx="2895023" cy="35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0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527" y="1199990"/>
            <a:ext cx="8229023" cy="3394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7794" tIns="38895" rIns="77794" bIns="38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5" r:id="rId1"/>
    <p:sldLayoutId id="2147483744" r:id="rId2"/>
    <p:sldLayoutId id="2147483743" r:id="rId3"/>
    <p:sldLayoutId id="2147483742" r:id="rId4"/>
    <p:sldLayoutId id="2147483741" r:id="rId5"/>
    <p:sldLayoutId id="2147483740" r:id="rId6"/>
    <p:sldLayoutId id="2147483739" r:id="rId7"/>
    <p:sldLayoutId id="2147483738" r:id="rId8"/>
    <p:sldLayoutId id="2147483737" r:id="rId9"/>
    <p:sldLayoutId id="2147483736" r:id="rId10"/>
    <p:sldLayoutId id="2147483735" r:id="rId11"/>
    <p:sldLayoutId id="214748373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389033" algn="ctr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778036" algn="ctr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167058" algn="ctr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556070" algn="ctr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291769" indent="-291769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32171" indent="-24313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72553" indent="-194517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361562" indent="-19451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750589" indent="-194517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139587" indent="-19451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28622" indent="-19451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17635" indent="-19451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306656" indent="-194517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7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033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8036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7058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6070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5103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4111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3127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2139" algn="l" defTabSz="77803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326231"/>
            <a:ext cx="167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Updates on ADNI3 DTI: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Comparison of Protocols and Measures for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Associations with Age and Cognitive Impairment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3" name="Picture 2" descr="Screen Shot 2019-04-15 at 3.46.15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85750"/>
            <a:ext cx="7086600" cy="4672484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8535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7150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ADNI3 DTI Data from 317 participants – 6 DTI protocols compared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In all protocols, all 4 standard DTI measures showed strong associations with: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	- age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	- </a:t>
            </a:r>
            <a:r>
              <a:rPr lang="en-US" dirty="0" err="1" smtClean="0">
                <a:solidFill>
                  <a:srgbClr val="FFC000"/>
                </a:solidFill>
              </a:rPr>
              <a:t>sobCDR</a:t>
            </a:r>
            <a:r>
              <a:rPr lang="en-US" dirty="0" smtClean="0">
                <a:solidFill>
                  <a:srgbClr val="FFC000"/>
                </a:solidFill>
              </a:rPr>
              <a:t>, MMSE, ADAS-Cog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3" name="Picture 2" descr="Screen Shot 2019-04-15 at 3.50.5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733550"/>
            <a:ext cx="6299200" cy="31911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822430"/>
            <a:ext cx="2057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Best measures: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MD (mean diffusivity, </a:t>
            </a:r>
            <a:r>
              <a:rPr lang="en-US" dirty="0" err="1" smtClean="0">
                <a:solidFill>
                  <a:srgbClr val="FFC000"/>
                </a:solidFill>
              </a:rPr>
              <a:t>cingulum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hippocampal</a:t>
            </a:r>
            <a:r>
              <a:rPr lang="en-US" dirty="0" smtClean="0">
                <a:solidFill>
                  <a:srgbClr val="FFC000"/>
                </a:solidFill>
              </a:rPr>
              <a:t> bundle), and TDF-FA (fractional anisotropy derived from the tensor distribution function)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8535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7150"/>
            <a:ext cx="8686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All standard DTI measures show robust associations with Age: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ADNI3 DTI Data from 317 participants; diffusivity shows stronger associations than DTI-</a:t>
            </a:r>
            <a:r>
              <a:rPr lang="en-US" dirty="0" smtClean="0">
                <a:solidFill>
                  <a:srgbClr val="FFC000"/>
                </a:solidFill>
              </a:rPr>
              <a:t>FA; TDF-FA adjustment also boosts </a:t>
            </a:r>
            <a:r>
              <a:rPr lang="en-US" dirty="0" smtClean="0">
                <a:solidFill>
                  <a:srgbClr val="FFC000"/>
                </a:solidFill>
              </a:rPr>
              <a:t>signal for FA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6" name="Picture 5" descr="Screen Shot 2019-04-15 at 3.50.26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047750"/>
            <a:ext cx="8374840" cy="350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4516219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Data from Artemis </a:t>
            </a:r>
            <a:r>
              <a:rPr lang="en-US" dirty="0" err="1" smtClean="0">
                <a:solidFill>
                  <a:srgbClr val="FFC000"/>
                </a:solidFill>
              </a:rPr>
              <a:t>Zavaliangos-Petropulu</a:t>
            </a:r>
            <a:r>
              <a:rPr lang="en-US" dirty="0" smtClean="0">
                <a:solidFill>
                  <a:srgbClr val="FFC000"/>
                </a:solidFill>
              </a:rPr>
              <a:t>, Talia </a:t>
            </a:r>
            <a:r>
              <a:rPr lang="en-US" dirty="0" err="1" smtClean="0">
                <a:solidFill>
                  <a:srgbClr val="FFC000"/>
                </a:solidFill>
              </a:rPr>
              <a:t>Nir</a:t>
            </a:r>
            <a:r>
              <a:rPr lang="en-US" dirty="0" smtClean="0">
                <a:solidFill>
                  <a:srgbClr val="FFC000"/>
                </a:solidFill>
              </a:rPr>
              <a:t> et al.,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Frontiers in </a:t>
            </a:r>
            <a:r>
              <a:rPr lang="en-US" dirty="0" err="1" smtClean="0">
                <a:solidFill>
                  <a:srgbClr val="FFC000"/>
                </a:solidFill>
              </a:rPr>
              <a:t>Neuroinformatics</a:t>
            </a:r>
            <a:r>
              <a:rPr lang="en-US" dirty="0" smtClean="0">
                <a:solidFill>
                  <a:srgbClr val="FFC000"/>
                </a:solidFill>
              </a:rPr>
              <a:t>, Feb. 2019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8535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-1905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High-end Multi-shell Diffusion MRI parameters (NODDI, </a:t>
            </a:r>
            <a:r>
              <a:rPr lang="en-US" i="1" dirty="0" smtClean="0">
                <a:solidFill>
                  <a:srgbClr val="FFC000"/>
                </a:solidFill>
              </a:rPr>
              <a:t>in blue</a:t>
            </a:r>
            <a:r>
              <a:rPr lang="en-US" dirty="0" smtClean="0">
                <a:solidFill>
                  <a:srgbClr val="FFC000"/>
                </a:solidFill>
              </a:rPr>
              <a:t>) compared to best measures from standard DTI protocol (Mean Diffusivity, or MD, </a:t>
            </a:r>
            <a:r>
              <a:rPr lang="en-US" i="1" dirty="0" smtClean="0">
                <a:solidFill>
                  <a:srgbClr val="FFC000"/>
                </a:solidFill>
              </a:rPr>
              <a:t>in green</a:t>
            </a:r>
            <a:r>
              <a:rPr lang="en-US" dirty="0" smtClean="0">
                <a:solidFill>
                  <a:srgbClr val="FFC000"/>
                </a:solidFill>
              </a:rPr>
              <a:t>)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5" name="Picture 4" descr="Screen Shot 2019-04-15 at 3.12.4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749300"/>
            <a:ext cx="6173580" cy="4394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0" y="859631"/>
            <a:ext cx="205740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NODDI distinguishes intracellular volume fraction (index of axonal loss) and isotropic volume fraction (generally increased diffusivity, inflammation)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Data from Talia </a:t>
            </a:r>
            <a:r>
              <a:rPr lang="en-US" dirty="0" err="1" smtClean="0">
                <a:solidFill>
                  <a:srgbClr val="FFC000"/>
                </a:solidFill>
              </a:rPr>
              <a:t>Nir</a:t>
            </a:r>
            <a:r>
              <a:rPr lang="en-US" dirty="0" smtClean="0">
                <a:solidFill>
                  <a:srgbClr val="FFC000"/>
                </a:solidFill>
              </a:rPr>
              <a:t> et al., OHBM 2019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85351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4440019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Both Standard (DTI) and Advanced (NODDI) Diffusion MRI Measures separate A-beta positive and A-beta negative groups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5" name="Picture 4" descr="Screen Shot 2019-04-15 at 3.11.37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7085011" cy="4457366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5716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33350"/>
            <a:ext cx="8763000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High-end Multi-shell Diffusion MRI measures (NODDI, </a:t>
            </a:r>
            <a:r>
              <a:rPr lang="en-US" i="1" dirty="0" smtClean="0">
                <a:solidFill>
                  <a:srgbClr val="FFC000"/>
                </a:solidFill>
              </a:rPr>
              <a:t>in blue</a:t>
            </a:r>
            <a:r>
              <a:rPr lang="en-US" dirty="0" smtClean="0">
                <a:solidFill>
                  <a:srgbClr val="FFC000"/>
                </a:solidFill>
              </a:rPr>
              <a:t>) compared to best measures from standard DTI protocol (Mean Diffusivity, or MD, </a:t>
            </a:r>
            <a:r>
              <a:rPr lang="en-US" i="1" dirty="0" smtClean="0">
                <a:solidFill>
                  <a:srgbClr val="FFC000"/>
                </a:solidFill>
              </a:rPr>
              <a:t>in green</a:t>
            </a:r>
            <a:r>
              <a:rPr lang="en-US" dirty="0" smtClean="0">
                <a:solidFill>
                  <a:srgbClr val="FFC000"/>
                </a:solidFill>
              </a:rPr>
              <a:t>) 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sz="1700" dirty="0" smtClean="0">
                <a:solidFill>
                  <a:srgbClr val="FFC000"/>
                </a:solidFill>
              </a:rPr>
              <a:t>Similar associations were detected across NODDI implementations; AMICO slightly better for A-beta associations. </a:t>
            </a:r>
          </a:p>
          <a:p>
            <a:endParaRPr lang="en-US" sz="1700" dirty="0" smtClean="0">
              <a:solidFill>
                <a:srgbClr val="FFC000"/>
              </a:solidFill>
            </a:endParaRPr>
          </a:p>
          <a:p>
            <a:r>
              <a:rPr lang="en-US" sz="1700" dirty="0" smtClean="0">
                <a:solidFill>
                  <a:srgbClr val="FFC000"/>
                </a:solidFill>
              </a:rPr>
              <a:t>For MCI </a:t>
            </a:r>
            <a:r>
              <a:rPr lang="en-US" sz="1700" dirty="0" err="1" smtClean="0">
                <a:solidFill>
                  <a:srgbClr val="FFC000"/>
                </a:solidFill>
              </a:rPr>
              <a:t>v</a:t>
            </a:r>
            <a:r>
              <a:rPr lang="en-US" sz="1700" dirty="0" smtClean="0">
                <a:solidFill>
                  <a:srgbClr val="FFC000"/>
                </a:solidFill>
              </a:rPr>
              <a:t>. CTL contrast, AMICO ICVF detected significant effects in the greatest number of </a:t>
            </a:r>
            <a:r>
              <a:rPr lang="en-US" sz="1700" dirty="0" err="1" smtClean="0">
                <a:solidFill>
                  <a:srgbClr val="FFC000"/>
                </a:solidFill>
              </a:rPr>
              <a:t>ROIs</a:t>
            </a:r>
            <a:r>
              <a:rPr lang="en-US" sz="1700" dirty="0" smtClean="0">
                <a:solidFill>
                  <a:srgbClr val="FFC000"/>
                </a:solidFill>
              </a:rPr>
              <a:t>, while MD showed the largest effect sizes overall. </a:t>
            </a:r>
          </a:p>
          <a:p>
            <a:endParaRPr lang="en-US" sz="1700" dirty="0" smtClean="0">
              <a:solidFill>
                <a:srgbClr val="FFC000"/>
              </a:solidFill>
            </a:endParaRPr>
          </a:p>
          <a:p>
            <a:r>
              <a:rPr lang="en-US" sz="1700" dirty="0" smtClean="0">
                <a:solidFill>
                  <a:srgbClr val="FFC000"/>
                </a:solidFill>
              </a:rPr>
              <a:t>NODDI may offer greater insight into underlying microstructure. Like MD, the largest ISOVF effect sizes were detected in the </a:t>
            </a:r>
            <a:r>
              <a:rPr lang="en-US" sz="1700" dirty="0" err="1" smtClean="0">
                <a:solidFill>
                  <a:srgbClr val="FFC000"/>
                </a:solidFill>
              </a:rPr>
              <a:t>genu</a:t>
            </a:r>
            <a:r>
              <a:rPr lang="en-US" sz="1700" dirty="0" smtClean="0">
                <a:solidFill>
                  <a:srgbClr val="FFC000"/>
                </a:solidFill>
              </a:rPr>
              <a:t> of the corpus </a:t>
            </a:r>
            <a:r>
              <a:rPr lang="en-US" sz="1700" dirty="0" err="1" smtClean="0">
                <a:solidFill>
                  <a:srgbClr val="FFC000"/>
                </a:solidFill>
              </a:rPr>
              <a:t>callosum</a:t>
            </a:r>
            <a:r>
              <a:rPr lang="en-US" sz="1700" dirty="0" smtClean="0">
                <a:solidFill>
                  <a:srgbClr val="FFC000"/>
                </a:solidFill>
              </a:rPr>
              <a:t> (GCC; MD Cohen’s </a:t>
            </a:r>
            <a:r>
              <a:rPr lang="en-US" sz="1700" dirty="0" err="1" smtClean="0">
                <a:solidFill>
                  <a:srgbClr val="FFC000"/>
                </a:solidFill>
              </a:rPr>
              <a:t>d</a:t>
            </a:r>
            <a:r>
              <a:rPr lang="en-US" sz="1700" dirty="0" smtClean="0">
                <a:solidFill>
                  <a:srgbClr val="FFC000"/>
                </a:solidFill>
              </a:rPr>
              <a:t>=1.66; ISOVF AMICO </a:t>
            </a:r>
            <a:r>
              <a:rPr lang="en-US" sz="1700" dirty="0" err="1" smtClean="0">
                <a:solidFill>
                  <a:srgbClr val="FFC000"/>
                </a:solidFill>
              </a:rPr>
              <a:t>d</a:t>
            </a:r>
            <a:r>
              <a:rPr lang="en-US" sz="1700" dirty="0" smtClean="0">
                <a:solidFill>
                  <a:srgbClr val="FFC000"/>
                </a:solidFill>
              </a:rPr>
              <a:t>=1.35), suggesting increased free-water from CSF or inflammation; for ICVF the largest effects were in the </a:t>
            </a:r>
            <a:r>
              <a:rPr lang="en-US" sz="1700" dirty="0" err="1" smtClean="0">
                <a:solidFill>
                  <a:srgbClr val="FFC000"/>
                </a:solidFill>
              </a:rPr>
              <a:t>cingulum</a:t>
            </a:r>
            <a:r>
              <a:rPr lang="en-US" sz="1700" dirty="0" smtClean="0">
                <a:solidFill>
                  <a:srgbClr val="FFC000"/>
                </a:solidFill>
              </a:rPr>
              <a:t> (CGC DMIPY </a:t>
            </a:r>
            <a:r>
              <a:rPr lang="en-US" sz="1700" dirty="0" err="1" smtClean="0">
                <a:solidFill>
                  <a:srgbClr val="FFC000"/>
                </a:solidFill>
              </a:rPr>
              <a:t>d</a:t>
            </a:r>
            <a:r>
              <a:rPr lang="en-US" sz="1700" dirty="0" smtClean="0">
                <a:solidFill>
                  <a:srgbClr val="FFC000"/>
                </a:solidFill>
              </a:rPr>
              <a:t>=-1.55), a region showing no group difference with MD or ISOVF, suggesting neuronal loss. </a:t>
            </a:r>
          </a:p>
          <a:p>
            <a:endParaRPr lang="en-US" sz="1700" dirty="0" smtClean="0">
              <a:solidFill>
                <a:srgbClr val="FFC000"/>
              </a:solidFill>
            </a:endParaRPr>
          </a:p>
          <a:p>
            <a:r>
              <a:rPr lang="en-US" sz="1700" dirty="0" err="1" smtClean="0">
                <a:solidFill>
                  <a:srgbClr val="FFC000"/>
                </a:solidFill>
              </a:rPr>
              <a:t>dMRI</a:t>
            </a:r>
            <a:r>
              <a:rPr lang="en-US" sz="1700" dirty="0" smtClean="0">
                <a:solidFill>
                  <a:srgbClr val="FFC000"/>
                </a:solidFill>
              </a:rPr>
              <a:t> measures distinguished groups separated by Aβ+ / Aβ- status – strongest effects in the superior frontal-occipital fasciculus (SFO) across measures (MD </a:t>
            </a:r>
            <a:r>
              <a:rPr lang="en-US" sz="1700" dirty="0" err="1" smtClean="0">
                <a:solidFill>
                  <a:srgbClr val="FFC000"/>
                </a:solidFill>
              </a:rPr>
              <a:t>d</a:t>
            </a:r>
            <a:r>
              <a:rPr lang="en-US" sz="1700" dirty="0" smtClean="0">
                <a:solidFill>
                  <a:srgbClr val="FFC000"/>
                </a:solidFill>
              </a:rPr>
              <a:t>=2.37; DMIPY ODI </a:t>
            </a:r>
            <a:r>
              <a:rPr lang="en-US" sz="1700" dirty="0" err="1" smtClean="0">
                <a:solidFill>
                  <a:srgbClr val="FFC000"/>
                </a:solidFill>
              </a:rPr>
              <a:t>d</a:t>
            </a:r>
            <a:r>
              <a:rPr lang="en-US" sz="1700" dirty="0" smtClean="0">
                <a:solidFill>
                  <a:srgbClr val="FFC000"/>
                </a:solidFill>
              </a:rPr>
              <a:t>=-1.99; AMICO ISOVF </a:t>
            </a:r>
            <a:r>
              <a:rPr lang="en-US" sz="1700" dirty="0" err="1" smtClean="0">
                <a:solidFill>
                  <a:srgbClr val="FFC000"/>
                </a:solidFill>
              </a:rPr>
              <a:t>d</a:t>
            </a:r>
            <a:r>
              <a:rPr lang="en-US" sz="1700" dirty="0" smtClean="0">
                <a:solidFill>
                  <a:srgbClr val="FFC000"/>
                </a:solidFill>
              </a:rPr>
              <a:t>=2.37). 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 smtClean="0">
              <a:solidFill>
                <a:srgbClr val="FFC000"/>
              </a:solidFill>
            </a:endParaRP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85351093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ppt78D9.tmp</Template>
  <TotalTime>30425</TotalTime>
  <Pages>1</Pages>
  <Words>436</Words>
  <Application>Microsoft Macintosh PowerPoint</Application>
  <PresentationFormat>On-screen Show (16:9)</PresentationFormat>
  <Paragraphs>51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Stream</vt:lpstr>
      <vt:lpstr>Slide 1</vt:lpstr>
      <vt:lpstr>Slide 2</vt:lpstr>
      <vt:lpstr>Slide 3</vt:lpstr>
      <vt:lpstr>Slide 4</vt:lpstr>
      <vt:lpstr>Slide 5</vt:lpstr>
      <vt:lpstr>Slide 6</vt:lpstr>
    </vt:vector>
  </TitlesOfParts>
  <Company>Mayo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FMRI - MR Lab Radiology Research Facility</dc:title>
  <dc:creator>BLM01</dc:creator>
  <cp:lastModifiedBy>Paul Thompson</cp:lastModifiedBy>
  <cp:revision>3765</cp:revision>
  <cp:lastPrinted>2001-03-29T21:00:15Z</cp:lastPrinted>
  <dcterms:created xsi:type="dcterms:W3CDTF">2019-04-15T23:09:38Z</dcterms:created>
  <dcterms:modified xsi:type="dcterms:W3CDTF">2019-04-15T23:15:10Z</dcterms:modified>
</cp:coreProperties>
</file>