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The first thing we looked at is if scanner vendor and models affect cross-sectional volumetric measurements in ADNI3, as this likely the most common type of analysis ADNI users will conduct. The conclusion remains the same as last year, with more data used. What’s plotted are the volumes of the left CA1 subfield, grouped by vendor and diagnosis. Age, ICV and diagnosis are strong predictors of volume, vendor is a weak predictor, but not predictive within controls. Model, Coil, and Software version aren’t significant predictors.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a:p>
        </p:txBody>
      </p:sp>
      <p:sp>
        <p:nvSpPr>
          <p:cNvPr id="131" name="Shape 131"/>
          <p:cNvSpPr/>
          <p:nvPr>
            <p:ph type="body" sz="quarter" idx="1"/>
          </p:nvPr>
        </p:nvSpPr>
        <p:spPr>
          <a:prstGeom prst="rect">
            <a:avLst/>
          </a:prstGeom>
        </p:spPr>
        <p:txBody>
          <a:bodyPr/>
          <a:lstStyle/>
          <a:p>
            <a:pPr/>
            <a:r>
              <a:t>A summary measure of MTL cortex tau tracer uptake correlates with subregional atrophy. The spatial correlation pattern resembles early Braak stages. BA35 (perirhinal cortex)/ERC and CA1 subfield within hippocampus show the strongest effects. In regional thickness analysis (3d rendering of significance map of correlation), there is remarkable overlap (pink) in amyloid negative and positive patients.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r>
              <a:t>Next we looked at longitudinal measurements using deformation-based morphometry. Last year we looked at using ADNI2 data only (no change), which was </a:t>
            </a:r>
            <a:r>
              <a:rPr>
                <a:solidFill>
                  <a:schemeClr val="accent2">
                    <a:hueOff val="-2473793"/>
                    <a:satOff val="-50209"/>
                    <a:lumOff val="23543"/>
                  </a:schemeClr>
                </a:solidFill>
              </a:rPr>
              <a:t>OK. </a:t>
            </a:r>
            <a:r>
              <a:t>Here we use both ADNI2 and ADNI3 data. DX, age and technical change status are all significant predictors.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txBox="1"/>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Age, ICV, DX are significant predictors of volume,…"/>
          <p:cNvSpPr txBox="1"/>
          <p:nvPr/>
        </p:nvSpPr>
        <p:spPr>
          <a:xfrm>
            <a:off x="280119" y="8000999"/>
            <a:ext cx="12444562"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549148">
              <a:defRPr sz="3290"/>
            </a:pPr>
            <a:r>
              <a:t>Age, ICV, DX are significant predictors of volume,</a:t>
            </a:r>
          </a:p>
          <a:p>
            <a:pPr defTabSz="549148">
              <a:defRPr sz="3290"/>
            </a:pPr>
            <a:r>
              <a:t>scanner vendor or model </a:t>
            </a:r>
            <a:r>
              <a:rPr b="1">
                <a:solidFill>
                  <a:schemeClr val="accent2"/>
                </a:solidFill>
                <a:latin typeface="Helvetica"/>
                <a:ea typeface="Helvetica"/>
                <a:cs typeface="Helvetica"/>
                <a:sym typeface="Helvetica"/>
              </a:rPr>
              <a:t>isn’t</a:t>
            </a:r>
          </a:p>
        </p:txBody>
      </p:sp>
      <p:sp>
        <p:nvSpPr>
          <p:cNvPr id="120" name="Hippocampal T2:Combining across scanner vendor and models within ADNI3 for cross-sectional analysis is OK"/>
          <p:cNvSpPr txBox="1"/>
          <p:nvPr>
            <p:ph type="subTitle" sz="quarter" idx="1"/>
          </p:nvPr>
        </p:nvSpPr>
        <p:spPr>
          <a:xfrm>
            <a:off x="280119" y="12700"/>
            <a:ext cx="12444562" cy="1130300"/>
          </a:xfrm>
          <a:prstGeom prst="rect">
            <a:avLst/>
          </a:prstGeom>
        </p:spPr>
        <p:txBody>
          <a:bodyPr/>
          <a:lstStyle/>
          <a:p>
            <a:pPr defTabSz="549148">
              <a:defRPr sz="3290"/>
            </a:pPr>
            <a:r>
              <a:t>Hippocampal T2:Combining across scanner vendor and models within ADNI3 for cross-sectional analysis is </a:t>
            </a:r>
            <a:r>
              <a:rPr b="1">
                <a:solidFill>
                  <a:schemeClr val="accent2"/>
                </a:solidFill>
                <a:latin typeface="Helvetica"/>
                <a:ea typeface="Helvetica"/>
                <a:cs typeface="Helvetica"/>
                <a:sym typeface="Helvetica"/>
              </a:rPr>
              <a:t>OK</a:t>
            </a:r>
          </a:p>
        </p:txBody>
      </p:sp>
      <p:pic>
        <p:nvPicPr>
          <p:cNvPr id="121" name="ADNI3_Manufacturer_DX.pdf" descr="ADNI3_Manufacturer_DX.pdf"/>
          <p:cNvPicPr>
            <a:picLocks noChangeAspect="1"/>
          </p:cNvPicPr>
          <p:nvPr/>
        </p:nvPicPr>
        <p:blipFill>
          <a:blip r:embed="rId3">
            <a:extLst/>
          </a:blip>
          <a:stretch>
            <a:fillRect/>
          </a:stretch>
        </p:blipFill>
        <p:spPr>
          <a:xfrm>
            <a:off x="503198" y="1460499"/>
            <a:ext cx="12289289" cy="614464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MTL subregional atrophy correlations with tau: spatial pattern…"/>
          <p:cNvSpPr txBox="1"/>
          <p:nvPr>
            <p:ph type="subTitle" sz="quarter" idx="1"/>
          </p:nvPr>
        </p:nvSpPr>
        <p:spPr>
          <a:xfrm>
            <a:off x="280119" y="12700"/>
            <a:ext cx="12444562" cy="1130300"/>
          </a:xfrm>
          <a:prstGeom prst="rect">
            <a:avLst/>
          </a:prstGeom>
        </p:spPr>
        <p:txBody>
          <a:bodyPr/>
          <a:lstStyle/>
          <a:p>
            <a:pPr>
              <a:defRPr sz="2700"/>
            </a:pPr>
            <a:r>
              <a:t>MTL subregional atrophy correlations with tau: spatial pattern</a:t>
            </a:r>
          </a:p>
          <a:p>
            <a:pPr>
              <a:defRPr sz="2700"/>
            </a:pPr>
            <a:r>
              <a:t>mimics early Braak stages in both amyloid positive and negative</a:t>
            </a:r>
          </a:p>
        </p:txBody>
      </p:sp>
      <p:pic>
        <p:nvPicPr>
          <p:cNvPr id="126" name="Scatter_BA35.pdf" descr="Scatter_BA35.pdf"/>
          <p:cNvPicPr>
            <a:picLocks noChangeAspect="1"/>
          </p:cNvPicPr>
          <p:nvPr/>
        </p:nvPicPr>
        <p:blipFill>
          <a:blip r:embed="rId3">
            <a:extLst/>
          </a:blip>
          <a:stretch>
            <a:fillRect/>
          </a:stretch>
        </p:blipFill>
        <p:spPr>
          <a:xfrm>
            <a:off x="1384866" y="957197"/>
            <a:ext cx="10235068" cy="3480553"/>
          </a:xfrm>
          <a:prstGeom prst="rect">
            <a:avLst/>
          </a:prstGeom>
          <a:ln w="12700">
            <a:miter lim="400000"/>
          </a:ln>
        </p:spPr>
      </p:pic>
      <p:grpSp>
        <p:nvGrpSpPr>
          <p:cNvPr id="129" name="Group"/>
          <p:cNvGrpSpPr/>
          <p:nvPr/>
        </p:nvGrpSpPr>
        <p:grpSpPr>
          <a:xfrm>
            <a:off x="2362359" y="4385558"/>
            <a:ext cx="8280082" cy="5224712"/>
            <a:chOff x="0" y="0"/>
            <a:chExt cx="8280080" cy="5224710"/>
          </a:xfrm>
        </p:grpSpPr>
        <p:pic>
          <p:nvPicPr>
            <p:cNvPr id="127" name="Thicknessmap_ADNI.pdf" descr="Thicknessmap_ADNI.pdf"/>
            <p:cNvPicPr>
              <a:picLocks noChangeAspect="1"/>
            </p:cNvPicPr>
            <p:nvPr/>
          </p:nvPicPr>
          <p:blipFill>
            <a:blip r:embed="rId4">
              <a:extLst/>
            </a:blip>
            <a:srcRect l="0" t="0" r="27622" b="0"/>
            <a:stretch>
              <a:fillRect/>
            </a:stretch>
          </p:blipFill>
          <p:spPr>
            <a:xfrm>
              <a:off x="0" y="0"/>
              <a:ext cx="8280081" cy="5212929"/>
            </a:xfrm>
            <a:prstGeom prst="rect">
              <a:avLst/>
            </a:prstGeom>
            <a:ln w="12700" cap="flat">
              <a:noFill/>
              <a:miter lim="400000"/>
            </a:ln>
            <a:effectLst/>
          </p:spPr>
        </p:pic>
        <p:pic>
          <p:nvPicPr>
            <p:cNvPr id="128" name="Thicknessmap_ADNI.pdf" descr="Thicknessmap_ADNI.pdf"/>
            <p:cNvPicPr>
              <a:picLocks noChangeAspect="1"/>
            </p:cNvPicPr>
            <p:nvPr/>
          </p:nvPicPr>
          <p:blipFill>
            <a:blip r:embed="rId5">
              <a:extLst/>
            </a:blip>
            <a:srcRect l="66005" t="38535" r="12612" b="24108"/>
            <a:stretch>
              <a:fillRect/>
            </a:stretch>
          </p:blipFill>
          <p:spPr>
            <a:xfrm>
              <a:off x="6958993" y="4403919"/>
              <a:ext cx="1285824" cy="820792"/>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long_CA1_ManModmore.pdf" descr="long_CA1_ManModmore.pdf"/>
          <p:cNvPicPr>
            <a:picLocks noChangeAspect="1"/>
          </p:cNvPicPr>
          <p:nvPr/>
        </p:nvPicPr>
        <p:blipFill>
          <a:blip r:embed="rId3">
            <a:extLst/>
          </a:blip>
          <a:stretch>
            <a:fillRect/>
          </a:stretch>
        </p:blipFill>
        <p:spPr>
          <a:xfrm>
            <a:off x="499453" y="1460499"/>
            <a:ext cx="12444562" cy="7111179"/>
          </a:xfrm>
          <a:prstGeom prst="rect">
            <a:avLst/>
          </a:prstGeom>
          <a:ln w="12700">
            <a:miter lim="400000"/>
          </a:ln>
        </p:spPr>
      </p:pic>
      <p:sp>
        <p:nvSpPr>
          <p:cNvPr id="134" name="Hippocampal T2: Longitudinal subfield analysis using…"/>
          <p:cNvSpPr txBox="1"/>
          <p:nvPr>
            <p:ph type="subTitle" sz="quarter" idx="1"/>
          </p:nvPr>
        </p:nvSpPr>
        <p:spPr>
          <a:xfrm>
            <a:off x="280119" y="126999"/>
            <a:ext cx="12444562" cy="1614438"/>
          </a:xfrm>
          <a:prstGeom prst="rect">
            <a:avLst/>
          </a:prstGeom>
        </p:spPr>
        <p:txBody>
          <a:bodyPr/>
          <a:lstStyle/>
          <a:p>
            <a:pPr defTabSz="397256">
              <a:defRPr sz="2380"/>
            </a:pPr>
            <a:r>
              <a:t>Hippocampal T2: Longitudinal subfield analysis using </a:t>
            </a:r>
          </a:p>
          <a:p>
            <a:pPr defTabSz="397256">
              <a:defRPr sz="2380"/>
            </a:pPr>
            <a:r>
              <a:t>deformation-based morphometry: </a:t>
            </a:r>
          </a:p>
          <a:p>
            <a:pPr defTabSz="397256">
              <a:defRPr sz="2380"/>
            </a:pPr>
            <a:r>
              <a:t>Mixing data when scanner or vendor changes for a subject </a:t>
            </a:r>
            <a:r>
              <a:rPr>
                <a:solidFill>
                  <a:schemeClr val="accent5"/>
                </a:solidFill>
              </a:rPr>
              <a:t>not recommended</a:t>
            </a:r>
            <a:r>
              <a:t> </a:t>
            </a:r>
          </a:p>
        </p:txBody>
      </p:sp>
      <p:sp>
        <p:nvSpPr>
          <p:cNvPr id="135" name="Diagnosis and age significant predictor of atrophy rate (higher is worse),…"/>
          <p:cNvSpPr txBox="1"/>
          <p:nvPr/>
        </p:nvSpPr>
        <p:spPr>
          <a:xfrm>
            <a:off x="135449" y="8393474"/>
            <a:ext cx="12444563"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96570">
              <a:defRPr sz="2975"/>
            </a:pPr>
            <a:r>
              <a:t>Diagnosis and age significant predictor of atrophy rate (higher is worse),</a:t>
            </a:r>
          </a:p>
          <a:p>
            <a:pPr defTabSz="496570">
              <a:defRPr sz="2975"/>
            </a:pPr>
            <a:r>
              <a:t>scanner change status also a predictor</a:t>
            </a:r>
          </a:p>
        </p:txBody>
      </p:sp>
      <p:sp>
        <p:nvSpPr>
          <p:cNvPr id="136" name="Technical Change"/>
          <p:cNvSpPr txBox="1"/>
          <p:nvPr/>
        </p:nvSpPr>
        <p:spPr>
          <a:xfrm>
            <a:off x="10277466" y="3569949"/>
            <a:ext cx="2308372" cy="406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vl1pPr>
          </a:lstStyle>
          <a:p>
            <a:pPr/>
            <a:r>
              <a:t>Technical Change</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